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Copperplate Gothic 29 BC" charset="1" panose="020E0504020206020404"/>
      <p:regular r:id="rId13"/>
    </p:embeddedFont>
    <p:embeddedFont>
      <p:font typeface="Canva Sans Bold" charset="1" panose="020B0803030501040103"/>
      <p:regular r:id="rId14"/>
    </p:embeddedFont>
    <p:embeddedFont>
      <p:font typeface="Copperplate Gothic 32 AB" charset="1" panose="020E0807020206020404"/>
      <p:regular r:id="rId15"/>
    </p:embeddedFont>
    <p:embeddedFont>
      <p:font typeface="Times New Roman Bold" charset="1" panose="02030802070405020303"/>
      <p:regular r:id="rId16"/>
    </p:embeddedFont>
    <p:embeddedFont>
      <p:font typeface="Times New Roman" charset="1" panose="02030502070405020303"/>
      <p:regular r:id="rId17"/>
    </p:embeddedFont>
    <p:embeddedFont>
      <p:font typeface="Copperplate Gothic 29 AB Bold" charset="1" panose="020E0604020206020404"/>
      <p:regular r:id="rId18"/>
    </p:embeddedFont>
    <p:embeddedFont>
      <p:font typeface="Copperplate Gothic 29 BC Bold" charset="1" panose="020E0604020206020404"/>
      <p:regular r:id="rId19"/>
    </p:embeddedFont>
    <p:embeddedFont>
      <p:font typeface="Poppins Bold" charset="1" panose="00000800000000000000"/>
      <p:regular r:id="rId20"/>
    </p:embeddedFont>
    <p:embeddedFont>
      <p:font typeface="Poppins Medium" charset="1" panose="000006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WJlXUnBI.mp4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svg>
</file>

<file path=ppt/media/image4.pn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jpe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jpeg" Type="http://schemas.openxmlformats.org/officeDocument/2006/relationships/image"/><Relationship Id="rId4" Target="../media/VAGWJlXUnBI.mp4" Type="http://schemas.openxmlformats.org/officeDocument/2006/relationships/video"/><Relationship Id="rId5" Target="../media/VAGWJlXUnBI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51392" y="8484925"/>
            <a:ext cx="4160184" cy="4114800"/>
          </a:xfrm>
          <a:custGeom>
            <a:avLst/>
            <a:gdLst/>
            <a:ahLst/>
            <a:cxnLst/>
            <a:rect r="r" b="b" t="t" l="l"/>
            <a:pathLst>
              <a:path h="4114800" w="4160184">
                <a:moveTo>
                  <a:pt x="0" y="0"/>
                </a:moveTo>
                <a:lnTo>
                  <a:pt x="4160184" y="0"/>
                </a:lnTo>
                <a:lnTo>
                  <a:pt x="41601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24248" y="5534240"/>
            <a:ext cx="2884544" cy="4715441"/>
          </a:xfrm>
          <a:custGeom>
            <a:avLst/>
            <a:gdLst/>
            <a:ahLst/>
            <a:cxnLst/>
            <a:rect r="r" b="b" t="t" l="l"/>
            <a:pathLst>
              <a:path h="4715441" w="2884544">
                <a:moveTo>
                  <a:pt x="0" y="0"/>
                </a:moveTo>
                <a:lnTo>
                  <a:pt x="2884544" y="0"/>
                </a:lnTo>
                <a:lnTo>
                  <a:pt x="2884544" y="4715441"/>
                </a:lnTo>
                <a:lnTo>
                  <a:pt x="0" y="47154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6468" t="-2559" r="-128915" b="-255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921265" y="0"/>
            <a:ext cx="7714271" cy="10287000"/>
          </a:xfrm>
          <a:custGeom>
            <a:avLst/>
            <a:gdLst/>
            <a:ahLst/>
            <a:cxnLst/>
            <a:rect r="r" b="b" t="t" l="l"/>
            <a:pathLst>
              <a:path h="10287000" w="7714271">
                <a:moveTo>
                  <a:pt x="0" y="0"/>
                </a:moveTo>
                <a:lnTo>
                  <a:pt x="7714270" y="0"/>
                </a:lnTo>
                <a:lnTo>
                  <a:pt x="771427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1999"/>
            </a:blip>
            <a:stretch>
              <a:fillRect l="-76641" t="0" r="-60425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795422" y="-4074711"/>
            <a:ext cx="8255840" cy="7648979"/>
          </a:xfrm>
          <a:custGeom>
            <a:avLst/>
            <a:gdLst/>
            <a:ahLst/>
            <a:cxnLst/>
            <a:rect r="r" b="b" t="t" l="l"/>
            <a:pathLst>
              <a:path h="7648979" w="8255840">
                <a:moveTo>
                  <a:pt x="0" y="0"/>
                </a:moveTo>
                <a:lnTo>
                  <a:pt x="8255840" y="0"/>
                </a:lnTo>
                <a:lnTo>
                  <a:pt x="8255840" y="7648978"/>
                </a:lnTo>
                <a:lnTo>
                  <a:pt x="0" y="764897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46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89101" y="1162050"/>
            <a:ext cx="16570199" cy="3756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153"/>
              </a:lnSpc>
            </a:pPr>
            <a:r>
              <a:rPr lang="en-US" sz="14615" spc="-1066">
                <a:solidFill>
                  <a:srgbClr val="FFFCFC"/>
                </a:solidFill>
                <a:latin typeface="Copperplate Gothic 29 BC"/>
                <a:ea typeface="Copperplate Gothic 29 BC"/>
                <a:cs typeface="Copperplate Gothic 29 BC"/>
                <a:sym typeface="Copperplate Gothic 29 BC"/>
              </a:rPr>
              <a:t>A Decade of IPL: Unlocking Key Insights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84415" y="6420846"/>
            <a:ext cx="6387971" cy="2837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36"/>
              </a:lnSpc>
            </a:pPr>
            <a:r>
              <a:rPr lang="en-US" sz="5383" b="true">
                <a:solidFill>
                  <a:srgbClr val="0400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Science Lab-I </a:t>
            </a:r>
          </a:p>
          <a:p>
            <a:pPr algn="ctr">
              <a:lnSpc>
                <a:spcPts val="7536"/>
              </a:lnSpc>
            </a:pPr>
            <a:r>
              <a:rPr lang="en-US" sz="5383" b="true">
                <a:solidFill>
                  <a:srgbClr val="0400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Instructor:</a:t>
            </a:r>
          </a:p>
          <a:p>
            <a:pPr algn="ctr">
              <a:lnSpc>
                <a:spcPts val="7536"/>
              </a:lnSpc>
            </a:pPr>
            <a:r>
              <a:rPr lang="en-US" sz="5383" b="true">
                <a:solidFill>
                  <a:srgbClr val="0400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Dr. Dootika Vats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1028720" y="2186817"/>
            <a:ext cx="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812406" y="309077"/>
            <a:ext cx="13031224" cy="9403273"/>
          </a:xfrm>
          <a:custGeom>
            <a:avLst/>
            <a:gdLst/>
            <a:ahLst/>
            <a:cxnLst/>
            <a:rect r="r" b="b" t="t" l="l"/>
            <a:pathLst>
              <a:path h="9403273" w="13031224">
                <a:moveTo>
                  <a:pt x="0" y="0"/>
                </a:moveTo>
                <a:lnTo>
                  <a:pt x="13031225" y="0"/>
                </a:lnTo>
                <a:lnTo>
                  <a:pt x="13031225" y="9403273"/>
                </a:lnTo>
                <a:lnTo>
                  <a:pt x="0" y="94032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 l="-9382" t="-5330" r="0" b="-533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23266" y="342065"/>
            <a:ext cx="10966958" cy="184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u="sng">
                <a:solidFill>
                  <a:srgbClr val="FFFCFC"/>
                </a:solidFill>
                <a:latin typeface="Copperplate Gothic 32 AB"/>
                <a:ea typeface="Copperplate Gothic 32 AB"/>
                <a:cs typeface="Copperplate Gothic 32 AB"/>
                <a:sym typeface="Copperplate Gothic 32 AB"/>
              </a:rPr>
              <a:t>Why this app?</a:t>
            </a:r>
          </a:p>
          <a:p>
            <a:pPr algn="ctr">
              <a:lnSpc>
                <a:spcPts val="70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96581" y="2187351"/>
            <a:ext cx="16462875" cy="7070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7149" indent="-388575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One- Stop Solution for Simplified IPL Data </a:t>
            </a:r>
          </a:p>
          <a:p>
            <a:pPr algn="just" marL="1554299" indent="-518100" lvl="2">
              <a:lnSpc>
                <a:spcPts val="5039"/>
              </a:lnSpc>
              <a:buFont typeface="Arial"/>
              <a:buChar char="⚬"/>
            </a:pP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m</a:t>
            </a: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akes IPL stats easy to explore and understand.</a:t>
            </a:r>
          </a:p>
          <a:p>
            <a:pPr algn="just" marL="777149" indent="-388575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Helps with Performance Analysis</a:t>
            </a:r>
          </a:p>
          <a:p>
            <a:pPr algn="just" marL="1554299" indent="-518100" lvl="2">
              <a:lnSpc>
                <a:spcPts val="5039"/>
              </a:lnSpc>
              <a:buFont typeface="Arial"/>
              <a:buChar char="⚬"/>
            </a:pP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Provides insights into player and team performances over time.</a:t>
            </a:r>
          </a:p>
          <a:p>
            <a:pPr algn="just" marL="777149" indent="-388575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Interactive Visualizations</a:t>
            </a:r>
          </a:p>
          <a:p>
            <a:pPr algn="just" marL="1554299" indent="-518100" lvl="2">
              <a:lnSpc>
                <a:spcPts val="5039"/>
              </a:lnSpc>
              <a:buFont typeface="Arial"/>
              <a:buChar char="⚬"/>
            </a:pP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Allows users to view and compare stats through easy-to-read charts and graphs.</a:t>
            </a:r>
          </a:p>
          <a:p>
            <a:pPr algn="just" marL="777149" indent="-388575" lvl="1">
              <a:lnSpc>
                <a:spcPts val="5039"/>
              </a:lnSpc>
              <a:buFont typeface="Arial"/>
              <a:buChar char="•"/>
            </a:pPr>
            <a:r>
              <a:rPr lang="en-US" b="true" sz="3599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Supports Data-Driven Decisions</a:t>
            </a:r>
          </a:p>
          <a:p>
            <a:pPr algn="just" marL="1554299" indent="-518100" lvl="2">
              <a:lnSpc>
                <a:spcPts val="5039"/>
              </a:lnSpc>
              <a:buFont typeface="Arial"/>
              <a:buChar char="⚬"/>
            </a:pP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is u</a:t>
            </a:r>
            <a:r>
              <a:rPr lang="en-US" sz="35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seful for analysts and fans to gain deeper insights into match trends and player form.</a:t>
            </a:r>
          </a:p>
          <a:p>
            <a:pPr algn="just">
              <a:lnSpc>
                <a:spcPts val="503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1028720" y="2186817"/>
            <a:ext cx="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14810" y="2719787"/>
            <a:ext cx="7319843" cy="4726206"/>
          </a:xfrm>
          <a:custGeom>
            <a:avLst/>
            <a:gdLst/>
            <a:ahLst/>
            <a:cxnLst/>
            <a:rect r="r" b="b" t="t" l="l"/>
            <a:pathLst>
              <a:path h="4726206" w="7319843">
                <a:moveTo>
                  <a:pt x="0" y="0"/>
                </a:moveTo>
                <a:lnTo>
                  <a:pt x="7319843" y="0"/>
                </a:lnTo>
                <a:lnTo>
                  <a:pt x="7319843" y="4726206"/>
                </a:lnTo>
                <a:lnTo>
                  <a:pt x="0" y="47262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7732" t="0" r="-107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714394" y="2719787"/>
            <a:ext cx="7731443" cy="4726206"/>
          </a:xfrm>
          <a:custGeom>
            <a:avLst/>
            <a:gdLst/>
            <a:ahLst/>
            <a:cxnLst/>
            <a:rect r="r" b="b" t="t" l="l"/>
            <a:pathLst>
              <a:path h="4726206" w="7731443">
                <a:moveTo>
                  <a:pt x="0" y="0"/>
                </a:moveTo>
                <a:lnTo>
                  <a:pt x="7731443" y="0"/>
                </a:lnTo>
                <a:lnTo>
                  <a:pt x="7731443" y="4726206"/>
                </a:lnTo>
                <a:lnTo>
                  <a:pt x="0" y="47262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247" t="0" r="-224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0896" y="7516776"/>
            <a:ext cx="17793214" cy="3092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4"/>
              </a:lnSpc>
            </a:pPr>
          </a:p>
          <a:p>
            <a:pPr algn="l">
              <a:lnSpc>
                <a:spcPts val="4024"/>
              </a:lnSpc>
            </a:pPr>
            <a:r>
              <a:rPr lang="en-US" sz="28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Reasons:</a:t>
            </a:r>
          </a:p>
          <a:p>
            <a:pPr algn="l" marL="620680" indent="-310340" lvl="1">
              <a:lnSpc>
                <a:spcPts val="4024"/>
              </a:lnSpc>
              <a:buFont typeface="Arial"/>
              <a:buChar char="•"/>
            </a:pPr>
            <a:r>
              <a:rPr lang="en-US" sz="28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Addition of two new teams in 2022: More matches and increased competition led to higher run totals.</a:t>
            </a:r>
          </a:p>
          <a:p>
            <a:pPr algn="l" marL="620680" indent="-310340" lvl="1">
              <a:lnSpc>
                <a:spcPts val="4024"/>
              </a:lnSpc>
              <a:buFont typeface="Arial"/>
              <a:buChar char="•"/>
            </a:pPr>
            <a:r>
              <a:rPr lang="en-US" sz="28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Dip in 2021: The tournament was played in the UAE, where bowler-friendly pitches res</a:t>
            </a:r>
            <a:r>
              <a:rPr lang="en-US" sz="2874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ulted in lower scores.</a:t>
            </a:r>
          </a:p>
          <a:p>
            <a:pPr algn="l">
              <a:lnSpc>
                <a:spcPts val="4024"/>
              </a:lnSpc>
            </a:pPr>
          </a:p>
          <a:p>
            <a:pPr algn="l">
              <a:lnSpc>
                <a:spcPts val="4024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65091" y="1159704"/>
            <a:ext cx="17909018" cy="191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00"/>
              </a:lnSpc>
            </a:pPr>
            <a:r>
              <a:rPr lang="en-US" sz="35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Observation: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runs in the IPL have increased sharply over the years, especially after 2021.</a:t>
            </a:r>
          </a:p>
          <a:p>
            <a:pPr algn="just">
              <a:lnSpc>
                <a:spcPts val="490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80896" y="311508"/>
            <a:ext cx="17964807" cy="7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02"/>
              </a:lnSpc>
            </a:pPr>
            <a:r>
              <a:rPr lang="en-US" sz="4073" u="sng">
                <a:solidFill>
                  <a:srgbClr val="000000"/>
                </a:solidFill>
                <a:latin typeface="Copperplate Gothic 29 AB Bold"/>
                <a:ea typeface="Copperplate Gothic 29 AB Bold"/>
                <a:cs typeface="Copperplate Gothic 29 AB Bold"/>
                <a:sym typeface="Copperplate Gothic 29 AB Bold"/>
              </a:rPr>
              <a:t>Match Data Analysis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1028720" y="2186817"/>
            <a:ext cx="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095608" y="1715739"/>
            <a:ext cx="6774769" cy="4951740"/>
          </a:xfrm>
          <a:custGeom>
            <a:avLst/>
            <a:gdLst/>
            <a:ahLst/>
            <a:cxnLst/>
            <a:rect r="r" b="b" t="t" l="l"/>
            <a:pathLst>
              <a:path h="4951740" w="6774769">
                <a:moveTo>
                  <a:pt x="0" y="0"/>
                </a:moveTo>
                <a:lnTo>
                  <a:pt x="6774769" y="0"/>
                </a:lnTo>
                <a:lnTo>
                  <a:pt x="6774769" y="4951740"/>
                </a:lnTo>
                <a:lnTo>
                  <a:pt x="0" y="49517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0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0896" y="1513148"/>
            <a:ext cx="11611563" cy="462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27"/>
              </a:lnSpc>
            </a:pPr>
          </a:p>
          <a:p>
            <a:pPr algn="just">
              <a:lnSpc>
                <a:spcPts val="4027"/>
              </a:lnSpc>
            </a:pPr>
            <a:r>
              <a:rPr lang="en-US" sz="287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Example: </a:t>
            </a:r>
            <a:r>
              <a:rPr lang="en-US" sz="2876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MS Dhoni</a:t>
            </a:r>
          </a:p>
          <a:p>
            <a:pPr algn="just" marL="621086" indent="-310543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Runs Over the Years: MS Dhoni's total runs have decreased over the years, largely due to his role as a finisher, where he often batted in the death overs.</a:t>
            </a:r>
          </a:p>
          <a:p>
            <a:pPr algn="just" marL="621086" indent="-310543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Increase in Strike Rate: As Dhoni's role evolved, his strike rate has notably increased, reflecting his ability to accelerate scoring in the final overs of innings.</a:t>
            </a:r>
          </a:p>
          <a:p>
            <a:pPr algn="just">
              <a:lnSpc>
                <a:spcPts val="4027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744621" y="6868127"/>
            <a:ext cx="7514679" cy="3278279"/>
          </a:xfrm>
          <a:custGeom>
            <a:avLst/>
            <a:gdLst/>
            <a:ahLst/>
            <a:cxnLst/>
            <a:rect r="r" b="b" t="t" l="l"/>
            <a:pathLst>
              <a:path h="3278279" w="7514679">
                <a:moveTo>
                  <a:pt x="0" y="0"/>
                </a:moveTo>
                <a:lnTo>
                  <a:pt x="7514679" y="0"/>
                </a:lnTo>
                <a:lnTo>
                  <a:pt x="7514679" y="3278279"/>
                </a:lnTo>
                <a:lnTo>
                  <a:pt x="0" y="32782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20" y="6868127"/>
            <a:ext cx="7598667" cy="3278279"/>
          </a:xfrm>
          <a:custGeom>
            <a:avLst/>
            <a:gdLst/>
            <a:ahLst/>
            <a:cxnLst/>
            <a:rect r="r" b="b" t="t" l="l"/>
            <a:pathLst>
              <a:path h="3278279" w="7598667">
                <a:moveTo>
                  <a:pt x="0" y="0"/>
                </a:moveTo>
                <a:lnTo>
                  <a:pt x="7598667" y="0"/>
                </a:lnTo>
                <a:lnTo>
                  <a:pt x="7598667" y="3278279"/>
                </a:lnTo>
                <a:lnTo>
                  <a:pt x="0" y="32782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056" t="0" r="-1056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512515" y="1093853"/>
            <a:ext cx="4746785" cy="5573626"/>
          </a:xfrm>
          <a:custGeom>
            <a:avLst/>
            <a:gdLst/>
            <a:ahLst/>
            <a:cxnLst/>
            <a:rect r="r" b="b" t="t" l="l"/>
            <a:pathLst>
              <a:path h="5573626" w="4746785">
                <a:moveTo>
                  <a:pt x="0" y="0"/>
                </a:moveTo>
                <a:lnTo>
                  <a:pt x="4746785" y="0"/>
                </a:lnTo>
                <a:lnTo>
                  <a:pt x="4746785" y="5573626"/>
                </a:lnTo>
                <a:lnTo>
                  <a:pt x="0" y="557362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5418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80896" y="311508"/>
            <a:ext cx="17964807" cy="7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02"/>
              </a:lnSpc>
            </a:pPr>
            <a:r>
              <a:rPr lang="en-US" sz="4073" u="sng">
                <a:solidFill>
                  <a:srgbClr val="000000"/>
                </a:solidFill>
                <a:latin typeface="Copperplate Gothic 29 AB Bold"/>
                <a:ea typeface="Copperplate Gothic 29 AB Bold"/>
                <a:cs typeface="Copperplate Gothic 29 AB Bold"/>
                <a:sym typeface="Copperplate Gothic 29 AB Bold"/>
              </a:rPr>
              <a:t>Batsman Performance Analysis: Runs Scored and Strike Rate Trends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1028720" y="2186817"/>
            <a:ext cx="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121735" y="3338059"/>
            <a:ext cx="12526128" cy="6681734"/>
          </a:xfrm>
          <a:custGeom>
            <a:avLst/>
            <a:gdLst/>
            <a:ahLst/>
            <a:cxnLst/>
            <a:rect r="r" b="b" t="t" l="l"/>
            <a:pathLst>
              <a:path h="6681734" w="12526128">
                <a:moveTo>
                  <a:pt x="0" y="0"/>
                </a:moveTo>
                <a:lnTo>
                  <a:pt x="12526128" y="0"/>
                </a:lnTo>
                <a:lnTo>
                  <a:pt x="12526128" y="6681734"/>
                </a:lnTo>
                <a:lnTo>
                  <a:pt x="0" y="66817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05" r="0" b="-190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265303"/>
            <a:ext cx="18519544" cy="763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8"/>
              </a:lnSpc>
              <a:spcBef>
                <a:spcPct val="0"/>
              </a:spcBef>
            </a:pPr>
            <a:r>
              <a:rPr lang="en-US" sz="4070" u="sng">
                <a:solidFill>
                  <a:srgbClr val="000000"/>
                </a:solidFill>
                <a:latin typeface="Copperplate Gothic 29 AB Bold"/>
                <a:ea typeface="Copperplate Gothic 29 AB Bold"/>
                <a:cs typeface="Copperplate Gothic 29 AB Bold"/>
                <a:sym typeface="Copperplate Gothic 29 AB Bold"/>
              </a:rPr>
              <a:t>Team Comparison Analysis: Scores, Wickets, and Win Percentage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37143" y="1175318"/>
            <a:ext cx="15980824" cy="2519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813558" indent="-453390" lvl="3">
              <a:lnSpc>
                <a:spcPts val="3919"/>
              </a:lnSpc>
              <a:buFont typeface="Arial"/>
              <a:buChar char="￭"/>
            </a:pPr>
            <a:r>
              <a:rPr lang="en-US" sz="2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Teams can be directly compared based on metrics like win percentage, total runs, average wickets, and highest scores.</a:t>
            </a:r>
          </a:p>
          <a:p>
            <a:pPr algn="just" marL="1813558" indent="-453390" lvl="3">
              <a:lnSpc>
                <a:spcPts val="3919"/>
              </a:lnSpc>
              <a:buFont typeface="Arial"/>
              <a:buChar char="￭"/>
            </a:pPr>
            <a:r>
              <a:rPr lang="en-US" sz="2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comparison helps identify potential strengths and weaknesses of teams before a match, providing valuable insights into team strategies.</a:t>
            </a:r>
          </a:p>
          <a:p>
            <a:pPr algn="just">
              <a:lnSpc>
                <a:spcPts val="391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1028720" y="2186817"/>
            <a:ext cx="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>
                  <p14:trim st="8000.0000" end="0.0330"/>
                </p14:media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79871" y="1028700"/>
            <a:ext cx="15928258" cy="82296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14350" y="36868"/>
            <a:ext cx="3483585" cy="991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opperplate Gothic 29 BC Bold"/>
                <a:ea typeface="Copperplate Gothic 29 BC Bold"/>
                <a:cs typeface="Copperplate Gothic 29 BC Bold"/>
                <a:sym typeface="Copperplate Gothic 29 BC Bold"/>
              </a:rPr>
              <a:t>App Demo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9604" y="5143500"/>
            <a:ext cx="2636282" cy="4715441"/>
          </a:xfrm>
          <a:custGeom>
            <a:avLst/>
            <a:gdLst/>
            <a:ahLst/>
            <a:cxnLst/>
            <a:rect r="r" b="b" t="t" l="l"/>
            <a:pathLst>
              <a:path h="4715441" w="2636282">
                <a:moveTo>
                  <a:pt x="0" y="0"/>
                </a:moveTo>
                <a:lnTo>
                  <a:pt x="2636281" y="0"/>
                </a:lnTo>
                <a:lnTo>
                  <a:pt x="2636281" y="4715441"/>
                </a:lnTo>
                <a:lnTo>
                  <a:pt x="0" y="47154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4501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37744" y="1088741"/>
            <a:ext cx="15175196" cy="2294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64"/>
              </a:lnSpc>
              <a:spcBef>
                <a:spcPct val="0"/>
              </a:spcBef>
            </a:pPr>
            <a:r>
              <a:rPr lang="en-US" sz="12045">
                <a:solidFill>
                  <a:srgbClr val="FFFFFF"/>
                </a:solidFill>
                <a:latin typeface="Copperplate Gothic 29 AB Bold"/>
                <a:ea typeface="Copperplate Gothic 29 AB Bold"/>
                <a:cs typeface="Copperplate Gothic 29 AB Bold"/>
                <a:sym typeface="Copperplate Gothic 29 AB Bold"/>
              </a:rPr>
              <a:t>THANK 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65650" y="4761036"/>
            <a:ext cx="10519386" cy="52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79"/>
              </a:lnSpc>
            </a:pPr>
            <a:r>
              <a:rPr lang="en-US" sz="4271" b="true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Group 5</a:t>
            </a:r>
          </a:p>
          <a:p>
            <a:pPr algn="ctr">
              <a:lnSpc>
                <a:spcPts val="5979"/>
              </a:lnSpc>
            </a:pPr>
            <a:r>
              <a:rPr lang="en-US" sz="4271" b="tru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1. Harsh Agrawalla</a:t>
            </a:r>
          </a:p>
          <a:p>
            <a:pPr algn="ctr">
              <a:lnSpc>
                <a:spcPts val="5979"/>
              </a:lnSpc>
            </a:pPr>
            <a:r>
              <a:rPr lang="en-US" sz="4271" b="tru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2. Rishabh Yadav</a:t>
            </a:r>
          </a:p>
          <a:p>
            <a:pPr algn="ctr">
              <a:lnSpc>
                <a:spcPts val="5979"/>
              </a:lnSpc>
            </a:pPr>
            <a:r>
              <a:rPr lang="en-US" sz="4271" b="tru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3. Ekta Kumari</a:t>
            </a:r>
          </a:p>
          <a:p>
            <a:pPr algn="ctr">
              <a:lnSpc>
                <a:spcPts val="5979"/>
              </a:lnSpc>
            </a:pPr>
            <a:r>
              <a:rPr lang="en-US" sz="4271" b="true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4. Shekhar Suman</a:t>
            </a:r>
          </a:p>
          <a:p>
            <a:pPr algn="ctr">
              <a:lnSpc>
                <a:spcPts val="5979"/>
              </a:lnSpc>
            </a:pPr>
          </a:p>
          <a:p>
            <a:pPr algn="ctr">
              <a:lnSpc>
                <a:spcPts val="5979"/>
              </a:lnSpc>
              <a:spcBef>
                <a:spcPct val="0"/>
              </a:spcBef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5294800" y="5143500"/>
            <a:ext cx="2636282" cy="4715441"/>
          </a:xfrm>
          <a:custGeom>
            <a:avLst/>
            <a:gdLst/>
            <a:ahLst/>
            <a:cxnLst/>
            <a:rect r="r" b="b" t="t" l="l"/>
            <a:pathLst>
              <a:path h="4715441" w="2636282">
                <a:moveTo>
                  <a:pt x="0" y="0"/>
                </a:moveTo>
                <a:lnTo>
                  <a:pt x="2636282" y="0"/>
                </a:lnTo>
                <a:lnTo>
                  <a:pt x="2636282" y="4715441"/>
                </a:lnTo>
                <a:lnTo>
                  <a:pt x="0" y="47154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4501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DAGWKMKrH1Q</dc:identifier>
  <dcterms:modified xsi:type="dcterms:W3CDTF">2011-08-01T06:04:30Z</dcterms:modified>
  <cp:revision>1</cp:revision>
  <dc:title>Group_ppt 5</dc:title>
</cp:coreProperties>
</file>

<file path=docProps/thumbnail.jpeg>
</file>